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68" r:id="rId3"/>
    <p:sldId id="269" r:id="rId4"/>
    <p:sldId id="259" r:id="rId5"/>
    <p:sldId id="260" r:id="rId6"/>
    <p:sldId id="263" r:id="rId7"/>
    <p:sldId id="262" r:id="rId8"/>
    <p:sldId id="264" r:id="rId9"/>
    <p:sldId id="274" r:id="rId10"/>
    <p:sldId id="265" r:id="rId11"/>
    <p:sldId id="266" r:id="rId12"/>
    <p:sldId id="275" r:id="rId13"/>
    <p:sldId id="276" r:id="rId14"/>
    <p:sldId id="277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5" autoAdjust="0"/>
    <p:restoredTop sz="94660"/>
  </p:normalViewPr>
  <p:slideViewPr>
    <p:cSldViewPr>
      <p:cViewPr varScale="1">
        <p:scale>
          <a:sx n="124" d="100"/>
          <a:sy n="124" d="100"/>
        </p:scale>
        <p:origin x="610" y="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3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5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0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8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1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7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9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9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8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5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9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AB33E-5181-4D57-9E54-6AC08DB13F0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3F16C-E664-43A8-A358-CC802354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8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Brew House (General)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Vessel</a:t>
            </a:r>
          </a:p>
          <a:p>
            <a:pPr algn="ctr"/>
            <a:r>
              <a:rPr lang="en-US" dirty="0"/>
              <a:t>#1</a:t>
            </a:r>
          </a:p>
        </p:txBody>
      </p:sp>
      <p:sp>
        <p:nvSpPr>
          <p:cNvPr id="6" name="Rectangle 5"/>
          <p:cNvSpPr/>
          <p:nvPr/>
        </p:nvSpPr>
        <p:spPr>
          <a:xfrm>
            <a:off x="7257392" y="2600174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Vessel</a:t>
            </a:r>
          </a:p>
          <a:p>
            <a:pPr algn="ctr"/>
            <a:r>
              <a:rPr lang="en-US" dirty="0"/>
              <a:t>#2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19738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2407454" y="3143219"/>
            <a:ext cx="802503" cy="242206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7" name="Oval 36"/>
          <p:cNvSpPr/>
          <p:nvPr/>
        </p:nvSpPr>
        <p:spPr>
          <a:xfrm>
            <a:off x="7802473" y="397747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5319407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249742"/>
              </p:ext>
            </p:extLst>
          </p:nvPr>
        </p:nvGraphicFramePr>
        <p:xfrm>
          <a:off x="2568417" y="1352301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8" name="Oval 47"/>
          <p:cNvSpPr/>
          <p:nvPr/>
        </p:nvSpPr>
        <p:spPr>
          <a:xfrm>
            <a:off x="3526424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3510580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6" idx="0"/>
          </p:cNvCxnSpPr>
          <p:nvPr/>
        </p:nvCxnSpPr>
        <p:spPr>
          <a:xfrm flipV="1">
            <a:off x="4781739" y="2600174"/>
            <a:ext cx="2970953" cy="2155330"/>
          </a:xfrm>
          <a:prstGeom prst="bentConnector4">
            <a:avLst>
              <a:gd name="adj1" fmla="val 71646"/>
              <a:gd name="adj2" fmla="val 110606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7298188" y="20574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9" name="Oval 68"/>
          <p:cNvSpPr/>
          <p:nvPr/>
        </p:nvSpPr>
        <p:spPr>
          <a:xfrm>
            <a:off x="5319407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845864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4" name="Oval 33"/>
          <p:cNvSpPr/>
          <p:nvPr/>
        </p:nvSpPr>
        <p:spPr>
          <a:xfrm>
            <a:off x="644519" y="32004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9" name="Oval 38"/>
          <p:cNvSpPr/>
          <p:nvPr/>
        </p:nvSpPr>
        <p:spPr>
          <a:xfrm>
            <a:off x="656854" y="281227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2" name="Oval 41"/>
          <p:cNvSpPr/>
          <p:nvPr/>
        </p:nvSpPr>
        <p:spPr>
          <a:xfrm>
            <a:off x="7268000" y="397689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8" name="Oval 37"/>
          <p:cNvSpPr/>
          <p:nvPr/>
        </p:nvSpPr>
        <p:spPr>
          <a:xfrm>
            <a:off x="2438400" y="456805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43" name="Oval 42"/>
          <p:cNvSpPr/>
          <p:nvPr/>
        </p:nvSpPr>
        <p:spPr>
          <a:xfrm>
            <a:off x="6044455" y="454369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620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Drain to Kettle</a:t>
            </a:r>
          </a:p>
        </p:txBody>
      </p:sp>
      <p:sp>
        <p:nvSpPr>
          <p:cNvPr id="5" name="Rectangle 4"/>
          <p:cNvSpPr/>
          <p:nvPr/>
        </p:nvSpPr>
        <p:spPr>
          <a:xfrm>
            <a:off x="859674" y="1524000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Mash </a:t>
            </a:r>
            <a:r>
              <a:rPr lang="en-US" dirty="0" err="1"/>
              <a:t>Tun</a:t>
            </a:r>
            <a:endParaRPr lang="en-US" dirty="0"/>
          </a:p>
        </p:txBody>
      </p:sp>
      <p:cxnSp>
        <p:nvCxnSpPr>
          <p:cNvPr id="21" name="Elbow Connector 20"/>
          <p:cNvCxnSpPr>
            <a:stCxn id="5" idx="2"/>
            <a:endCxn id="19" idx="2"/>
          </p:cNvCxnSpPr>
          <p:nvPr/>
        </p:nvCxnSpPr>
        <p:spPr>
          <a:xfrm rot="16200000" flipH="1">
            <a:off x="781490" y="3469083"/>
            <a:ext cx="2308727" cy="116175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878769" y="290410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1384816" y="289559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757654" y="483967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sp>
        <p:nvSpPr>
          <p:cNvPr id="26" name="Oval 25"/>
          <p:cNvSpPr/>
          <p:nvPr/>
        </p:nvSpPr>
        <p:spPr>
          <a:xfrm>
            <a:off x="1101528" y="4663805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546276"/>
              </p:ext>
            </p:extLst>
          </p:nvPr>
        </p:nvGraphicFramePr>
        <p:xfrm>
          <a:off x="4648200" y="1534818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983469" y="35055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4" name="Oval 13"/>
          <p:cNvSpPr/>
          <p:nvPr/>
        </p:nvSpPr>
        <p:spPr>
          <a:xfrm>
            <a:off x="5867291" y="500255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" name="Oval 14"/>
          <p:cNvSpPr/>
          <p:nvPr/>
        </p:nvSpPr>
        <p:spPr>
          <a:xfrm>
            <a:off x="6292932" y="522067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6292931" y="4820055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10047" y="4857866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sp>
        <p:nvSpPr>
          <p:cNvPr id="18" name="Oval 17"/>
          <p:cNvSpPr/>
          <p:nvPr/>
        </p:nvSpPr>
        <p:spPr>
          <a:xfrm>
            <a:off x="4309716" y="502871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" name="Oval 18"/>
          <p:cNvSpPr/>
          <p:nvPr/>
        </p:nvSpPr>
        <p:spPr>
          <a:xfrm>
            <a:off x="2516733" y="50102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0" name="Oval 19"/>
          <p:cNvSpPr/>
          <p:nvPr/>
        </p:nvSpPr>
        <p:spPr>
          <a:xfrm>
            <a:off x="2500889" y="460439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2" name="Oval 21"/>
          <p:cNvSpPr/>
          <p:nvPr/>
        </p:nvSpPr>
        <p:spPr>
          <a:xfrm>
            <a:off x="4309716" y="461442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3" name="Oval 22"/>
          <p:cNvSpPr/>
          <p:nvPr/>
        </p:nvSpPr>
        <p:spPr>
          <a:xfrm>
            <a:off x="3836173" y="460439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cxnSp>
        <p:nvCxnSpPr>
          <p:cNvPr id="24" name="Elbow Connector 23"/>
          <p:cNvCxnSpPr>
            <a:stCxn id="18" idx="6"/>
            <a:endCxn id="14" idx="2"/>
          </p:cNvCxnSpPr>
          <p:nvPr/>
        </p:nvCxnSpPr>
        <p:spPr>
          <a:xfrm flipV="1">
            <a:off x="4755235" y="5196611"/>
            <a:ext cx="1112056" cy="2616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057020" y="513734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11777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Boil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636061"/>
              </p:ext>
            </p:extLst>
          </p:nvPr>
        </p:nvGraphicFramePr>
        <p:xfrm>
          <a:off x="4712134" y="2044356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Down Arrow 1"/>
          <p:cNvSpPr/>
          <p:nvPr/>
        </p:nvSpPr>
        <p:spPr>
          <a:xfrm>
            <a:off x="9829800" y="16002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 rot="10800000">
            <a:off x="1313186" y="4114800"/>
            <a:ext cx="568973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13185" y="5015041"/>
            <a:ext cx="629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Heat</a:t>
            </a:r>
          </a:p>
        </p:txBody>
      </p:sp>
    </p:spTree>
    <p:extLst>
      <p:ext uri="{BB962C8B-B14F-4D97-AF65-F5344CB8AC3E}">
        <p14:creationId xmlns:p14="http://schemas.microsoft.com/office/powerpoint/2010/main" val="2771025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Whirlpool / Recirculate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89706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1992438" y="3558235"/>
            <a:ext cx="802503" cy="1592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4489375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2696392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2680548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34" idx="6"/>
          </p:cNvCxnSpPr>
          <p:nvPr/>
        </p:nvCxnSpPr>
        <p:spPr>
          <a:xfrm flipH="1" flipV="1">
            <a:off x="2997449" y="2947575"/>
            <a:ext cx="954258" cy="1807929"/>
          </a:xfrm>
          <a:prstGeom prst="bentConnector3">
            <a:avLst>
              <a:gd name="adj1" fmla="val -23956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489375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015832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7" name="Oval 36"/>
          <p:cNvSpPr/>
          <p:nvPr/>
        </p:nvSpPr>
        <p:spPr>
          <a:xfrm>
            <a:off x="3148838" y="275351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1820096" y="474341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3" name="Oval 32"/>
          <p:cNvSpPr/>
          <p:nvPr/>
        </p:nvSpPr>
        <p:spPr>
          <a:xfrm>
            <a:off x="3728947" y="357597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4" name="Oval 33"/>
          <p:cNvSpPr/>
          <p:nvPr/>
        </p:nvSpPr>
        <p:spPr>
          <a:xfrm>
            <a:off x="2551930" y="275351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35" name="Oval 34"/>
          <p:cNvSpPr/>
          <p:nvPr/>
        </p:nvSpPr>
        <p:spPr>
          <a:xfrm>
            <a:off x="2092973" y="275351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6719"/>
              </p:ext>
            </p:extLst>
          </p:nvPr>
        </p:nvGraphicFramePr>
        <p:xfrm>
          <a:off x="4712134" y="2044356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reeform 2"/>
          <p:cNvSpPr/>
          <p:nvPr/>
        </p:nvSpPr>
        <p:spPr>
          <a:xfrm>
            <a:off x="1237232" y="1471444"/>
            <a:ext cx="805623" cy="665174"/>
          </a:xfrm>
          <a:custGeom>
            <a:avLst/>
            <a:gdLst>
              <a:gd name="connsiteX0" fmla="*/ 0 w 805623"/>
              <a:gd name="connsiteY0" fmla="*/ 13324 h 665174"/>
              <a:gd name="connsiteX1" fmla="*/ 769545 w 805623"/>
              <a:gd name="connsiteY1" fmla="*/ 22378 h 665174"/>
              <a:gd name="connsiteX2" fmla="*/ 63374 w 805623"/>
              <a:gd name="connsiteY2" fmla="*/ 221554 h 665174"/>
              <a:gd name="connsiteX3" fmla="*/ 724277 w 805623"/>
              <a:gd name="connsiteY3" fmla="*/ 339249 h 665174"/>
              <a:gd name="connsiteX4" fmla="*/ 81481 w 805623"/>
              <a:gd name="connsiteY4" fmla="*/ 429784 h 665174"/>
              <a:gd name="connsiteX5" fmla="*/ 715224 w 805623"/>
              <a:gd name="connsiteY5" fmla="*/ 520318 h 665174"/>
              <a:gd name="connsiteX6" fmla="*/ 81481 w 805623"/>
              <a:gd name="connsiteY6" fmla="*/ 628960 h 665174"/>
              <a:gd name="connsiteX7" fmla="*/ 733331 w 805623"/>
              <a:gd name="connsiteY7" fmla="*/ 656120 h 665174"/>
              <a:gd name="connsiteX8" fmla="*/ 760491 w 805623"/>
              <a:gd name="connsiteY8" fmla="*/ 665174 h 665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5623" h="665174">
                <a:moveTo>
                  <a:pt x="0" y="13324"/>
                </a:moveTo>
                <a:cubicBezTo>
                  <a:pt x="379491" y="498"/>
                  <a:pt x="758983" y="-12327"/>
                  <a:pt x="769545" y="22378"/>
                </a:cubicBezTo>
                <a:cubicBezTo>
                  <a:pt x="780107" y="57083"/>
                  <a:pt x="70919" y="168742"/>
                  <a:pt x="63374" y="221554"/>
                </a:cubicBezTo>
                <a:cubicBezTo>
                  <a:pt x="55829" y="274366"/>
                  <a:pt x="721259" y="304544"/>
                  <a:pt x="724277" y="339249"/>
                </a:cubicBezTo>
                <a:cubicBezTo>
                  <a:pt x="727295" y="373954"/>
                  <a:pt x="82990" y="399606"/>
                  <a:pt x="81481" y="429784"/>
                </a:cubicBezTo>
                <a:cubicBezTo>
                  <a:pt x="79972" y="459962"/>
                  <a:pt x="715224" y="487122"/>
                  <a:pt x="715224" y="520318"/>
                </a:cubicBezTo>
                <a:cubicBezTo>
                  <a:pt x="715224" y="553514"/>
                  <a:pt x="78463" y="606326"/>
                  <a:pt x="81481" y="628960"/>
                </a:cubicBezTo>
                <a:cubicBezTo>
                  <a:pt x="84499" y="651594"/>
                  <a:pt x="620163" y="650084"/>
                  <a:pt x="733331" y="656120"/>
                </a:cubicBezTo>
                <a:cubicBezTo>
                  <a:pt x="846499" y="662156"/>
                  <a:pt x="803495" y="663665"/>
                  <a:pt x="760491" y="6651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1499646" y="2209800"/>
            <a:ext cx="255737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86426" y="1490287"/>
            <a:ext cx="1353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 chiller</a:t>
            </a:r>
          </a:p>
          <a:p>
            <a:r>
              <a:rPr lang="en-US" dirty="0"/>
              <a:t>@ 15 min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2018" y="5207252"/>
            <a:ext cx="4858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Recirculate @ 15min to sanitize tubing and pump.</a:t>
            </a:r>
          </a:p>
        </p:txBody>
      </p:sp>
    </p:spTree>
    <p:extLst>
      <p:ext uri="{BB962C8B-B14F-4D97-AF65-F5344CB8AC3E}">
        <p14:creationId xmlns:p14="http://schemas.microsoft.com/office/powerpoint/2010/main" val="1707299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Initial Chilling Wort</a:t>
            </a:r>
            <a:br>
              <a:rPr lang="en-US" dirty="0"/>
            </a:br>
            <a:r>
              <a:rPr lang="en-US" sz="3100" dirty="0"/>
              <a:t>&amp; heating wash water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8439" y="3694376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25772" y="5716079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1928504" y="4671210"/>
            <a:ext cx="802503" cy="1592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057534" y="5074482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054906" y="548357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4425441" y="588692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2632458" y="586847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2616614" y="54626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34" idx="6"/>
          </p:cNvCxnSpPr>
          <p:nvPr/>
        </p:nvCxnSpPr>
        <p:spPr>
          <a:xfrm flipH="1" flipV="1">
            <a:off x="2933515" y="4060550"/>
            <a:ext cx="954258" cy="1807929"/>
          </a:xfrm>
          <a:prstGeom prst="bentConnector3">
            <a:avLst>
              <a:gd name="adj1" fmla="val -23956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425441" y="547264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3951898" y="54626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563581" y="5065975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7" name="Oval 36"/>
          <p:cNvSpPr/>
          <p:nvPr/>
        </p:nvSpPr>
        <p:spPr>
          <a:xfrm>
            <a:off x="3084904" y="386648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1756162" y="585639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3" name="Oval 32"/>
          <p:cNvSpPr/>
          <p:nvPr/>
        </p:nvSpPr>
        <p:spPr>
          <a:xfrm>
            <a:off x="3665013" y="468894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4" name="Oval 33"/>
          <p:cNvSpPr/>
          <p:nvPr/>
        </p:nvSpPr>
        <p:spPr>
          <a:xfrm>
            <a:off x="2487996" y="386648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35" name="Oval 34"/>
          <p:cNvSpPr/>
          <p:nvPr/>
        </p:nvSpPr>
        <p:spPr>
          <a:xfrm>
            <a:off x="2029039" y="386648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984553"/>
              </p:ext>
            </p:extLst>
          </p:nvPr>
        </p:nvGraphicFramePr>
        <p:xfrm>
          <a:off x="4648200" y="3157331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reeform 2"/>
          <p:cNvSpPr/>
          <p:nvPr/>
        </p:nvSpPr>
        <p:spPr>
          <a:xfrm>
            <a:off x="1173298" y="2584419"/>
            <a:ext cx="805623" cy="665174"/>
          </a:xfrm>
          <a:custGeom>
            <a:avLst/>
            <a:gdLst>
              <a:gd name="connsiteX0" fmla="*/ 0 w 805623"/>
              <a:gd name="connsiteY0" fmla="*/ 13324 h 665174"/>
              <a:gd name="connsiteX1" fmla="*/ 769545 w 805623"/>
              <a:gd name="connsiteY1" fmla="*/ 22378 h 665174"/>
              <a:gd name="connsiteX2" fmla="*/ 63374 w 805623"/>
              <a:gd name="connsiteY2" fmla="*/ 221554 h 665174"/>
              <a:gd name="connsiteX3" fmla="*/ 724277 w 805623"/>
              <a:gd name="connsiteY3" fmla="*/ 339249 h 665174"/>
              <a:gd name="connsiteX4" fmla="*/ 81481 w 805623"/>
              <a:gd name="connsiteY4" fmla="*/ 429784 h 665174"/>
              <a:gd name="connsiteX5" fmla="*/ 715224 w 805623"/>
              <a:gd name="connsiteY5" fmla="*/ 520318 h 665174"/>
              <a:gd name="connsiteX6" fmla="*/ 81481 w 805623"/>
              <a:gd name="connsiteY6" fmla="*/ 628960 h 665174"/>
              <a:gd name="connsiteX7" fmla="*/ 733331 w 805623"/>
              <a:gd name="connsiteY7" fmla="*/ 656120 h 665174"/>
              <a:gd name="connsiteX8" fmla="*/ 760491 w 805623"/>
              <a:gd name="connsiteY8" fmla="*/ 665174 h 665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5623" h="665174">
                <a:moveTo>
                  <a:pt x="0" y="13324"/>
                </a:moveTo>
                <a:cubicBezTo>
                  <a:pt x="379491" y="498"/>
                  <a:pt x="758983" y="-12327"/>
                  <a:pt x="769545" y="22378"/>
                </a:cubicBezTo>
                <a:cubicBezTo>
                  <a:pt x="780107" y="57083"/>
                  <a:pt x="70919" y="168742"/>
                  <a:pt x="63374" y="221554"/>
                </a:cubicBezTo>
                <a:cubicBezTo>
                  <a:pt x="55829" y="274366"/>
                  <a:pt x="721259" y="304544"/>
                  <a:pt x="724277" y="339249"/>
                </a:cubicBezTo>
                <a:cubicBezTo>
                  <a:pt x="727295" y="373954"/>
                  <a:pt x="82990" y="399606"/>
                  <a:pt x="81481" y="429784"/>
                </a:cubicBezTo>
                <a:cubicBezTo>
                  <a:pt x="79972" y="459962"/>
                  <a:pt x="715224" y="487122"/>
                  <a:pt x="715224" y="520318"/>
                </a:cubicBezTo>
                <a:cubicBezTo>
                  <a:pt x="715224" y="553514"/>
                  <a:pt x="78463" y="606326"/>
                  <a:pt x="81481" y="628960"/>
                </a:cubicBezTo>
                <a:cubicBezTo>
                  <a:pt x="84499" y="651594"/>
                  <a:pt x="620163" y="650084"/>
                  <a:pt x="733331" y="656120"/>
                </a:cubicBezTo>
                <a:cubicBezTo>
                  <a:pt x="846499" y="662156"/>
                  <a:pt x="803495" y="663665"/>
                  <a:pt x="760491" y="6651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1435712" y="3322775"/>
            <a:ext cx="255737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66977" y="1085391"/>
            <a:ext cx="160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Garden hose in</a:t>
            </a:r>
          </a:p>
        </p:txBody>
      </p:sp>
      <p:sp>
        <p:nvSpPr>
          <p:cNvPr id="9" name="Rectangle 8"/>
          <p:cNvSpPr/>
          <p:nvPr/>
        </p:nvSpPr>
        <p:spPr>
          <a:xfrm>
            <a:off x="2665717" y="2269630"/>
            <a:ext cx="1105085" cy="979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HLT or bucket</a:t>
            </a:r>
          </a:p>
        </p:txBody>
      </p:sp>
      <p:cxnSp>
        <p:nvCxnSpPr>
          <p:cNvPr id="13" name="Straight Arrow Connector 12"/>
          <p:cNvCxnSpPr>
            <a:stCxn id="38" idx="8"/>
            <a:endCxn id="3" idx="0"/>
          </p:cNvCxnSpPr>
          <p:nvPr/>
        </p:nvCxnSpPr>
        <p:spPr>
          <a:xfrm flipH="1">
            <a:off x="1173298" y="2159612"/>
            <a:ext cx="560029" cy="438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8"/>
            <a:endCxn id="9" idx="1"/>
          </p:cNvCxnSpPr>
          <p:nvPr/>
        </p:nvCxnSpPr>
        <p:spPr>
          <a:xfrm flipV="1">
            <a:off x="1933789" y="2759612"/>
            <a:ext cx="731928" cy="4899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972836" y="1494438"/>
            <a:ext cx="805623" cy="665174"/>
          </a:xfrm>
          <a:custGeom>
            <a:avLst/>
            <a:gdLst>
              <a:gd name="connsiteX0" fmla="*/ 0 w 805623"/>
              <a:gd name="connsiteY0" fmla="*/ 13324 h 665174"/>
              <a:gd name="connsiteX1" fmla="*/ 769545 w 805623"/>
              <a:gd name="connsiteY1" fmla="*/ 22378 h 665174"/>
              <a:gd name="connsiteX2" fmla="*/ 63374 w 805623"/>
              <a:gd name="connsiteY2" fmla="*/ 221554 h 665174"/>
              <a:gd name="connsiteX3" fmla="*/ 724277 w 805623"/>
              <a:gd name="connsiteY3" fmla="*/ 339249 h 665174"/>
              <a:gd name="connsiteX4" fmla="*/ 81481 w 805623"/>
              <a:gd name="connsiteY4" fmla="*/ 429784 h 665174"/>
              <a:gd name="connsiteX5" fmla="*/ 715224 w 805623"/>
              <a:gd name="connsiteY5" fmla="*/ 520318 h 665174"/>
              <a:gd name="connsiteX6" fmla="*/ 81481 w 805623"/>
              <a:gd name="connsiteY6" fmla="*/ 628960 h 665174"/>
              <a:gd name="connsiteX7" fmla="*/ 733331 w 805623"/>
              <a:gd name="connsiteY7" fmla="*/ 656120 h 665174"/>
              <a:gd name="connsiteX8" fmla="*/ 760491 w 805623"/>
              <a:gd name="connsiteY8" fmla="*/ 665174 h 665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5623" h="665174">
                <a:moveTo>
                  <a:pt x="0" y="13324"/>
                </a:moveTo>
                <a:cubicBezTo>
                  <a:pt x="379491" y="498"/>
                  <a:pt x="758983" y="-12327"/>
                  <a:pt x="769545" y="22378"/>
                </a:cubicBezTo>
                <a:cubicBezTo>
                  <a:pt x="780107" y="57083"/>
                  <a:pt x="70919" y="168742"/>
                  <a:pt x="63374" y="221554"/>
                </a:cubicBezTo>
                <a:cubicBezTo>
                  <a:pt x="55829" y="274366"/>
                  <a:pt x="721259" y="304544"/>
                  <a:pt x="724277" y="339249"/>
                </a:cubicBezTo>
                <a:cubicBezTo>
                  <a:pt x="727295" y="373954"/>
                  <a:pt x="82990" y="399606"/>
                  <a:pt x="81481" y="429784"/>
                </a:cubicBezTo>
                <a:cubicBezTo>
                  <a:pt x="79972" y="459962"/>
                  <a:pt x="715224" y="487122"/>
                  <a:pt x="715224" y="520318"/>
                </a:cubicBezTo>
                <a:cubicBezTo>
                  <a:pt x="715224" y="553514"/>
                  <a:pt x="78463" y="606326"/>
                  <a:pt x="81481" y="628960"/>
                </a:cubicBezTo>
                <a:cubicBezTo>
                  <a:pt x="84499" y="651594"/>
                  <a:pt x="620163" y="650084"/>
                  <a:pt x="733331" y="656120"/>
                </a:cubicBezTo>
                <a:cubicBezTo>
                  <a:pt x="846499" y="662156"/>
                  <a:pt x="803495" y="663665"/>
                  <a:pt x="760491" y="6651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91836" y="1454723"/>
            <a:ext cx="381000" cy="39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33789" y="1513281"/>
            <a:ext cx="1297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Prechiller</a:t>
            </a:r>
            <a:r>
              <a:rPr lang="en-US" dirty="0"/>
              <a:t> in</a:t>
            </a:r>
          </a:p>
          <a:p>
            <a:r>
              <a:rPr lang="en-US" dirty="0"/>
              <a:t>ice water.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20436" y="1465285"/>
            <a:ext cx="1070362" cy="8334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159539" y="4764789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whirlpooling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84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Final Chilling Wort</a:t>
            </a:r>
            <a:br>
              <a:rPr lang="en-US" dirty="0"/>
            </a:br>
            <a:r>
              <a:rPr lang="en-US" sz="3100" dirty="0"/>
              <a:t>&amp; heating wash water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8439" y="3694376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25772" y="5716079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1928504" y="4671210"/>
            <a:ext cx="802503" cy="1592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057534" y="5074482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054906" y="548357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4425441" y="588692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2632458" y="586847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2616614" y="54626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34" idx="6"/>
          </p:cNvCxnSpPr>
          <p:nvPr/>
        </p:nvCxnSpPr>
        <p:spPr>
          <a:xfrm flipH="1" flipV="1">
            <a:off x="2933515" y="4060550"/>
            <a:ext cx="954258" cy="1807929"/>
          </a:xfrm>
          <a:prstGeom prst="bentConnector3">
            <a:avLst>
              <a:gd name="adj1" fmla="val -23956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425441" y="547264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3951898" y="54626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563581" y="5065975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7" name="Oval 36"/>
          <p:cNvSpPr/>
          <p:nvPr/>
        </p:nvSpPr>
        <p:spPr>
          <a:xfrm>
            <a:off x="3084904" y="386648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1756162" y="585639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3" name="Oval 32"/>
          <p:cNvSpPr/>
          <p:nvPr/>
        </p:nvSpPr>
        <p:spPr>
          <a:xfrm>
            <a:off x="3665013" y="468894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4" name="Oval 33"/>
          <p:cNvSpPr/>
          <p:nvPr/>
        </p:nvSpPr>
        <p:spPr>
          <a:xfrm>
            <a:off x="2487996" y="386648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35" name="Oval 34"/>
          <p:cNvSpPr/>
          <p:nvPr/>
        </p:nvSpPr>
        <p:spPr>
          <a:xfrm>
            <a:off x="2029039" y="386648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97430"/>
              </p:ext>
            </p:extLst>
          </p:nvPr>
        </p:nvGraphicFramePr>
        <p:xfrm>
          <a:off x="4648200" y="3157331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reeform 2"/>
          <p:cNvSpPr/>
          <p:nvPr/>
        </p:nvSpPr>
        <p:spPr>
          <a:xfrm>
            <a:off x="1173298" y="2584419"/>
            <a:ext cx="805623" cy="665174"/>
          </a:xfrm>
          <a:custGeom>
            <a:avLst/>
            <a:gdLst>
              <a:gd name="connsiteX0" fmla="*/ 0 w 805623"/>
              <a:gd name="connsiteY0" fmla="*/ 13324 h 665174"/>
              <a:gd name="connsiteX1" fmla="*/ 769545 w 805623"/>
              <a:gd name="connsiteY1" fmla="*/ 22378 h 665174"/>
              <a:gd name="connsiteX2" fmla="*/ 63374 w 805623"/>
              <a:gd name="connsiteY2" fmla="*/ 221554 h 665174"/>
              <a:gd name="connsiteX3" fmla="*/ 724277 w 805623"/>
              <a:gd name="connsiteY3" fmla="*/ 339249 h 665174"/>
              <a:gd name="connsiteX4" fmla="*/ 81481 w 805623"/>
              <a:gd name="connsiteY4" fmla="*/ 429784 h 665174"/>
              <a:gd name="connsiteX5" fmla="*/ 715224 w 805623"/>
              <a:gd name="connsiteY5" fmla="*/ 520318 h 665174"/>
              <a:gd name="connsiteX6" fmla="*/ 81481 w 805623"/>
              <a:gd name="connsiteY6" fmla="*/ 628960 h 665174"/>
              <a:gd name="connsiteX7" fmla="*/ 733331 w 805623"/>
              <a:gd name="connsiteY7" fmla="*/ 656120 h 665174"/>
              <a:gd name="connsiteX8" fmla="*/ 760491 w 805623"/>
              <a:gd name="connsiteY8" fmla="*/ 665174 h 665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5623" h="665174">
                <a:moveTo>
                  <a:pt x="0" y="13324"/>
                </a:moveTo>
                <a:cubicBezTo>
                  <a:pt x="379491" y="498"/>
                  <a:pt x="758983" y="-12327"/>
                  <a:pt x="769545" y="22378"/>
                </a:cubicBezTo>
                <a:cubicBezTo>
                  <a:pt x="780107" y="57083"/>
                  <a:pt x="70919" y="168742"/>
                  <a:pt x="63374" y="221554"/>
                </a:cubicBezTo>
                <a:cubicBezTo>
                  <a:pt x="55829" y="274366"/>
                  <a:pt x="721259" y="304544"/>
                  <a:pt x="724277" y="339249"/>
                </a:cubicBezTo>
                <a:cubicBezTo>
                  <a:pt x="727295" y="373954"/>
                  <a:pt x="82990" y="399606"/>
                  <a:pt x="81481" y="429784"/>
                </a:cubicBezTo>
                <a:cubicBezTo>
                  <a:pt x="79972" y="459962"/>
                  <a:pt x="715224" y="487122"/>
                  <a:pt x="715224" y="520318"/>
                </a:cubicBezTo>
                <a:cubicBezTo>
                  <a:pt x="715224" y="553514"/>
                  <a:pt x="78463" y="606326"/>
                  <a:pt x="81481" y="628960"/>
                </a:cubicBezTo>
                <a:cubicBezTo>
                  <a:pt x="84499" y="651594"/>
                  <a:pt x="620163" y="650084"/>
                  <a:pt x="733331" y="656120"/>
                </a:cubicBezTo>
                <a:cubicBezTo>
                  <a:pt x="846499" y="662156"/>
                  <a:pt x="803495" y="663665"/>
                  <a:pt x="760491" y="6651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1435712" y="3322775"/>
            <a:ext cx="255737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4358" y="1971577"/>
            <a:ext cx="1105085" cy="979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Cooler w/</a:t>
            </a:r>
          </a:p>
          <a:p>
            <a:pPr algn="ctr"/>
            <a:r>
              <a:rPr lang="en-US" dirty="0"/>
              <a:t>Ice water</a:t>
            </a:r>
          </a:p>
          <a:p>
            <a:pPr algn="ctr"/>
            <a:r>
              <a:rPr lang="en-US" dirty="0"/>
              <a:t>&amp; pump</a:t>
            </a:r>
          </a:p>
        </p:txBody>
      </p:sp>
      <p:cxnSp>
        <p:nvCxnSpPr>
          <p:cNvPr id="15" name="Straight Arrow Connector 14"/>
          <p:cNvCxnSpPr>
            <a:stCxn id="3" idx="8"/>
            <a:endCxn id="9" idx="1"/>
          </p:cNvCxnSpPr>
          <p:nvPr/>
        </p:nvCxnSpPr>
        <p:spPr>
          <a:xfrm flipV="1">
            <a:off x="1933789" y="2461559"/>
            <a:ext cx="920569" cy="7880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9" idx="0"/>
            <a:endCxn id="3" idx="0"/>
          </p:cNvCxnSpPr>
          <p:nvPr/>
        </p:nvCxnSpPr>
        <p:spPr>
          <a:xfrm rot="16200000" flipH="1" flipV="1">
            <a:off x="1977017" y="1167858"/>
            <a:ext cx="626166" cy="2233603"/>
          </a:xfrm>
          <a:prstGeom prst="bentConnector4">
            <a:avLst>
              <a:gd name="adj1" fmla="val -36508"/>
              <a:gd name="adj2" fmla="val 1087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59539" y="4764789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whirlpooling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78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Rack to Fermenter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19738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2407454" y="3143219"/>
            <a:ext cx="802503" cy="242206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5319407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3526424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3510580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45" idx="0"/>
          </p:cNvCxnSpPr>
          <p:nvPr/>
        </p:nvCxnSpPr>
        <p:spPr>
          <a:xfrm flipV="1">
            <a:off x="4781739" y="2600174"/>
            <a:ext cx="2970953" cy="2155330"/>
          </a:xfrm>
          <a:prstGeom prst="bentConnector4">
            <a:avLst>
              <a:gd name="adj1" fmla="val 76157"/>
              <a:gd name="adj2" fmla="val 110606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5319407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845864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257392" y="2600174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Fermenter</a:t>
            </a:r>
          </a:p>
        </p:txBody>
      </p:sp>
      <p:sp>
        <p:nvSpPr>
          <p:cNvPr id="54" name="Oval 53"/>
          <p:cNvSpPr/>
          <p:nvPr/>
        </p:nvSpPr>
        <p:spPr>
          <a:xfrm>
            <a:off x="7620000" y="20574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2363187" y="473775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4" name="Oval 33"/>
          <p:cNvSpPr/>
          <p:nvPr/>
        </p:nvSpPr>
        <p:spPr>
          <a:xfrm>
            <a:off x="6629400" y="47555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583679"/>
              </p:ext>
            </p:extLst>
          </p:nvPr>
        </p:nvGraphicFramePr>
        <p:xfrm>
          <a:off x="2568417" y="1352301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142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CIP Pump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89706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1992438" y="3558235"/>
            <a:ext cx="802503" cy="1592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4489375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2696392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2680548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34" idx="6"/>
          </p:cNvCxnSpPr>
          <p:nvPr/>
        </p:nvCxnSpPr>
        <p:spPr>
          <a:xfrm flipH="1" flipV="1">
            <a:off x="2997449" y="2947575"/>
            <a:ext cx="954258" cy="1807929"/>
          </a:xfrm>
          <a:prstGeom prst="bentConnector3">
            <a:avLst>
              <a:gd name="adj1" fmla="val -23956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489375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015832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7" name="Oval 36"/>
          <p:cNvSpPr/>
          <p:nvPr/>
        </p:nvSpPr>
        <p:spPr>
          <a:xfrm>
            <a:off x="3148838" y="275351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1870213" y="474341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3" name="Oval 32"/>
          <p:cNvSpPr/>
          <p:nvPr/>
        </p:nvSpPr>
        <p:spPr>
          <a:xfrm>
            <a:off x="3728947" y="357597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4" name="Oval 33"/>
          <p:cNvSpPr/>
          <p:nvPr/>
        </p:nvSpPr>
        <p:spPr>
          <a:xfrm>
            <a:off x="2551930" y="275351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35" name="Oval 34"/>
          <p:cNvSpPr/>
          <p:nvPr/>
        </p:nvSpPr>
        <p:spPr>
          <a:xfrm>
            <a:off x="2092973" y="275351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" name="Rectangle 1"/>
          <p:cNvSpPr/>
          <p:nvPr/>
        </p:nvSpPr>
        <p:spPr>
          <a:xfrm>
            <a:off x="1167806" y="1639873"/>
            <a:ext cx="85973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PBW</a:t>
            </a:r>
          </a:p>
        </p:txBody>
      </p:sp>
      <p:cxnSp>
        <p:nvCxnSpPr>
          <p:cNvPr id="6" name="Elbow Connector 5"/>
          <p:cNvCxnSpPr>
            <a:stCxn id="2" idx="2"/>
            <a:endCxn id="5" idx="0"/>
          </p:cNvCxnSpPr>
          <p:nvPr/>
        </p:nvCxnSpPr>
        <p:spPr>
          <a:xfrm rot="16200000" flipH="1">
            <a:off x="1317408" y="2301136"/>
            <a:ext cx="560528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59348"/>
              </p:ext>
            </p:extLst>
          </p:nvPr>
        </p:nvGraphicFramePr>
        <p:xfrm>
          <a:off x="4461351" y="1850295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381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CIP 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189706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1992438" y="3558235"/>
            <a:ext cx="802503" cy="1592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4489375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2696392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2680548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5" idx="0"/>
          </p:cNvCxnSpPr>
          <p:nvPr/>
        </p:nvCxnSpPr>
        <p:spPr>
          <a:xfrm flipH="1" flipV="1">
            <a:off x="1597673" y="2581401"/>
            <a:ext cx="2354034" cy="2174103"/>
          </a:xfrm>
          <a:prstGeom prst="bentConnector4">
            <a:avLst>
              <a:gd name="adj1" fmla="val -9711"/>
              <a:gd name="adj2" fmla="val 110515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489375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015832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7" name="Oval 36"/>
          <p:cNvSpPr/>
          <p:nvPr/>
        </p:nvSpPr>
        <p:spPr>
          <a:xfrm>
            <a:off x="1667070" y="2107075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1870213" y="474341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3" name="Oval 32"/>
          <p:cNvSpPr/>
          <p:nvPr/>
        </p:nvSpPr>
        <p:spPr>
          <a:xfrm>
            <a:off x="3755349" y="357597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" name="Rectangle 1"/>
          <p:cNvSpPr/>
          <p:nvPr/>
        </p:nvSpPr>
        <p:spPr>
          <a:xfrm>
            <a:off x="1167806" y="1639873"/>
            <a:ext cx="85973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PBW</a:t>
            </a:r>
          </a:p>
        </p:txBody>
      </p:sp>
      <p:cxnSp>
        <p:nvCxnSpPr>
          <p:cNvPr id="6" name="Elbow Connector 5"/>
          <p:cNvCxnSpPr>
            <a:stCxn id="2" idx="2"/>
            <a:endCxn id="5" idx="0"/>
          </p:cNvCxnSpPr>
          <p:nvPr/>
        </p:nvCxnSpPr>
        <p:spPr>
          <a:xfrm rot="16200000" flipH="1">
            <a:off x="1317408" y="2301136"/>
            <a:ext cx="560528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30781"/>
              </p:ext>
            </p:extLst>
          </p:nvPr>
        </p:nvGraphicFramePr>
        <p:xfrm>
          <a:off x="4648200" y="1840999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61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Pre-Heat Mash </a:t>
            </a:r>
            <a:r>
              <a:rPr lang="en-US" dirty="0" err="1"/>
              <a:t>Tun</a:t>
            </a:r>
            <a:r>
              <a:rPr lang="en-US" dirty="0"/>
              <a:t> / Add Strike Water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992607" y="3752525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sp>
        <p:nvSpPr>
          <p:cNvPr id="6" name="Rectangle 5"/>
          <p:cNvSpPr/>
          <p:nvPr/>
        </p:nvSpPr>
        <p:spPr>
          <a:xfrm>
            <a:off x="2322926" y="2098996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818225" y="5586122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endCxn id="19" idx="1"/>
          </p:cNvCxnSpPr>
          <p:nvPr/>
        </p:nvCxnSpPr>
        <p:spPr>
          <a:xfrm rot="16200000" flipH="1">
            <a:off x="1753035" y="4673332"/>
            <a:ext cx="598474" cy="153190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005993" y="5144565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7" name="Oval 36"/>
          <p:cNvSpPr/>
          <p:nvPr/>
        </p:nvSpPr>
        <p:spPr>
          <a:xfrm>
            <a:off x="1485735" y="239667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258445" y="549881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3880971" y="552670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2324911" y="5738522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2309067" y="533264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6" idx="0"/>
          </p:cNvCxnSpPr>
          <p:nvPr/>
        </p:nvCxnSpPr>
        <p:spPr>
          <a:xfrm flipH="1" flipV="1">
            <a:off x="2818226" y="2098996"/>
            <a:ext cx="762000" cy="3639526"/>
          </a:xfrm>
          <a:prstGeom prst="bentConnector4">
            <a:avLst>
              <a:gd name="adj1" fmla="val -107355"/>
              <a:gd name="adj2" fmla="val 106281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595466" y="156026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9" name="Oval 68"/>
          <p:cNvSpPr/>
          <p:nvPr/>
        </p:nvSpPr>
        <p:spPr>
          <a:xfrm>
            <a:off x="3658211" y="516001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3240347" y="519785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512040" y="513605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2" name="Oval 41"/>
          <p:cNvSpPr/>
          <p:nvPr/>
        </p:nvSpPr>
        <p:spPr>
          <a:xfrm>
            <a:off x="1905417" y="239667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96686" y="4048358"/>
            <a:ext cx="1107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~8 gal @ ~165 °F</a:t>
            </a:r>
          </a:p>
        </p:txBody>
      </p:sp>
      <p:cxnSp>
        <p:nvCxnSpPr>
          <p:cNvPr id="20" name="Elbow Connector 19"/>
          <p:cNvCxnSpPr>
            <a:stCxn id="33" idx="2"/>
            <a:endCxn id="31" idx="0"/>
          </p:cNvCxnSpPr>
          <p:nvPr/>
        </p:nvCxnSpPr>
        <p:spPr>
          <a:xfrm rot="10800000" flipV="1">
            <a:off x="786548" y="2590733"/>
            <a:ext cx="255841" cy="93990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633022" y="3074715"/>
            <a:ext cx="81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gravity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3637047" y="3498921"/>
            <a:ext cx="121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Recirculate</a:t>
            </a:r>
          </a:p>
        </p:txBody>
      </p:sp>
      <p:sp>
        <p:nvSpPr>
          <p:cNvPr id="51" name="Oval 50"/>
          <p:cNvSpPr/>
          <p:nvPr/>
        </p:nvSpPr>
        <p:spPr>
          <a:xfrm>
            <a:off x="3985880" y="209899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52" name="Oval 51"/>
          <p:cNvSpPr/>
          <p:nvPr/>
        </p:nvSpPr>
        <p:spPr>
          <a:xfrm>
            <a:off x="1760447" y="572076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54" name="Oval 53"/>
          <p:cNvSpPr/>
          <p:nvPr/>
        </p:nvSpPr>
        <p:spPr>
          <a:xfrm>
            <a:off x="468950" y="252398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Oval 26"/>
          <p:cNvSpPr/>
          <p:nvPr/>
        </p:nvSpPr>
        <p:spPr>
          <a:xfrm>
            <a:off x="560474" y="389407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Oval 27"/>
          <p:cNvSpPr/>
          <p:nvPr/>
        </p:nvSpPr>
        <p:spPr>
          <a:xfrm>
            <a:off x="560474" y="4280742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311091"/>
              </p:ext>
            </p:extLst>
          </p:nvPr>
        </p:nvGraphicFramePr>
        <p:xfrm>
          <a:off x="4724400" y="2361215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1" name="Oval 30"/>
          <p:cNvSpPr/>
          <p:nvPr/>
        </p:nvSpPr>
        <p:spPr>
          <a:xfrm>
            <a:off x="563787" y="353063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1042388" y="239667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5681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Mash In (Add Grain)</a:t>
            </a:r>
          </a:p>
        </p:txBody>
      </p:sp>
      <p:sp>
        <p:nvSpPr>
          <p:cNvPr id="5" name="Rectangle 4"/>
          <p:cNvSpPr/>
          <p:nvPr/>
        </p:nvSpPr>
        <p:spPr>
          <a:xfrm>
            <a:off x="1564359" y="2951743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106977" y="2450323"/>
            <a:ext cx="1219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Grain</a:t>
            </a:r>
          </a:p>
        </p:txBody>
      </p:sp>
      <p:sp>
        <p:nvSpPr>
          <p:cNvPr id="6" name="Rectangle 5"/>
          <p:cNvSpPr/>
          <p:nvPr/>
        </p:nvSpPr>
        <p:spPr>
          <a:xfrm>
            <a:off x="1533197" y="1937235"/>
            <a:ext cx="1052926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Bucket</a:t>
            </a:r>
          </a:p>
        </p:txBody>
      </p:sp>
      <p:cxnSp>
        <p:nvCxnSpPr>
          <p:cNvPr id="10" name="Elbow Connector 9"/>
          <p:cNvCxnSpPr>
            <a:stCxn id="6" idx="2"/>
            <a:endCxn id="5" idx="0"/>
          </p:cNvCxnSpPr>
          <p:nvPr/>
        </p:nvCxnSpPr>
        <p:spPr>
          <a:xfrm rot="5400000">
            <a:off x="1742906" y="2634989"/>
            <a:ext cx="633508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577620"/>
              </p:ext>
            </p:extLst>
          </p:nvPr>
        </p:nvGraphicFramePr>
        <p:xfrm>
          <a:off x="4114800" y="1981200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62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</a:t>
            </a:r>
            <a:r>
              <a:rPr lang="en-US" dirty="0" err="1"/>
              <a:t>Sparge</a:t>
            </a:r>
            <a:r>
              <a:rPr lang="en-US" dirty="0"/>
              <a:t> Water to HLT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sp>
        <p:nvSpPr>
          <p:cNvPr id="6" name="Rectangle 5"/>
          <p:cNvSpPr/>
          <p:nvPr/>
        </p:nvSpPr>
        <p:spPr>
          <a:xfrm>
            <a:off x="7257392" y="2600174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HLT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19738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2407454" y="3143219"/>
            <a:ext cx="802503" cy="242206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5319407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3526424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3510580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6" idx="0"/>
          </p:cNvCxnSpPr>
          <p:nvPr/>
        </p:nvCxnSpPr>
        <p:spPr>
          <a:xfrm flipV="1">
            <a:off x="4781739" y="2600174"/>
            <a:ext cx="2970953" cy="2155330"/>
          </a:xfrm>
          <a:prstGeom prst="bentConnector4">
            <a:avLst>
              <a:gd name="adj1" fmla="val 71646"/>
              <a:gd name="adj2" fmla="val 110606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7421575" y="19812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9" name="Oval 68"/>
          <p:cNvSpPr/>
          <p:nvPr/>
        </p:nvSpPr>
        <p:spPr>
          <a:xfrm>
            <a:off x="5319407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845864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78348" y="2187665"/>
            <a:ext cx="96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~185 °F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924800" y="2201245"/>
            <a:ext cx="96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~170 °F</a:t>
            </a:r>
          </a:p>
        </p:txBody>
      </p:sp>
      <p:sp>
        <p:nvSpPr>
          <p:cNvPr id="50" name="Oval 49"/>
          <p:cNvSpPr/>
          <p:nvPr/>
        </p:nvSpPr>
        <p:spPr>
          <a:xfrm>
            <a:off x="2438400" y="456805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51" name="Oval 50"/>
          <p:cNvSpPr/>
          <p:nvPr/>
        </p:nvSpPr>
        <p:spPr>
          <a:xfrm>
            <a:off x="6705600" y="422257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467615"/>
              </p:ext>
            </p:extLst>
          </p:nvPr>
        </p:nvGraphicFramePr>
        <p:xfrm>
          <a:off x="2568417" y="1352301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073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err="1"/>
              <a:t>Sparge</a:t>
            </a:r>
            <a:r>
              <a:rPr lang="en-US" dirty="0"/>
              <a:t> Water to 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HLT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19738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2407454" y="3143219"/>
            <a:ext cx="802503" cy="242206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5319407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3526424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3510580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45" idx="0"/>
          </p:cNvCxnSpPr>
          <p:nvPr/>
        </p:nvCxnSpPr>
        <p:spPr>
          <a:xfrm flipV="1">
            <a:off x="4781739" y="2600174"/>
            <a:ext cx="2970953" cy="2155330"/>
          </a:xfrm>
          <a:prstGeom prst="bentConnector4">
            <a:avLst>
              <a:gd name="adj1" fmla="val 76157"/>
              <a:gd name="adj2" fmla="val 110606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5319407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845864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257392" y="2600174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7548225" y="20574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4" name="Oval 33"/>
          <p:cNvSpPr/>
          <p:nvPr/>
        </p:nvSpPr>
        <p:spPr>
          <a:xfrm>
            <a:off x="2438400" y="456805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5" name="Oval 34"/>
          <p:cNvSpPr/>
          <p:nvPr/>
        </p:nvSpPr>
        <p:spPr>
          <a:xfrm>
            <a:off x="6843990" y="4214982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467615"/>
              </p:ext>
            </p:extLst>
          </p:nvPr>
        </p:nvGraphicFramePr>
        <p:xfrm>
          <a:off x="2568417" y="1352301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30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err="1"/>
              <a:t>Vorlauf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189706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1992438" y="3558235"/>
            <a:ext cx="802503" cy="1592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4489375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2696392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2680548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5" idx="0"/>
          </p:cNvCxnSpPr>
          <p:nvPr/>
        </p:nvCxnSpPr>
        <p:spPr>
          <a:xfrm flipH="1" flipV="1">
            <a:off x="1597673" y="2581401"/>
            <a:ext cx="2354034" cy="2174103"/>
          </a:xfrm>
          <a:prstGeom prst="bentConnector4">
            <a:avLst>
              <a:gd name="adj1" fmla="val -9711"/>
              <a:gd name="adj2" fmla="val 110515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489375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015832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7" name="Oval 36"/>
          <p:cNvSpPr/>
          <p:nvPr/>
        </p:nvSpPr>
        <p:spPr>
          <a:xfrm>
            <a:off x="1404755" y="202286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1" name="Oval 30"/>
          <p:cNvSpPr/>
          <p:nvPr/>
        </p:nvSpPr>
        <p:spPr>
          <a:xfrm>
            <a:off x="1697489" y="4693285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2" name="Oval 31"/>
          <p:cNvSpPr/>
          <p:nvPr/>
        </p:nvSpPr>
        <p:spPr>
          <a:xfrm>
            <a:off x="3781107" y="258140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902329"/>
              </p:ext>
            </p:extLst>
          </p:nvPr>
        </p:nvGraphicFramePr>
        <p:xfrm>
          <a:off x="4800600" y="1952501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69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Drain to Kettle</a:t>
            </a:r>
          </a:p>
        </p:txBody>
      </p:sp>
      <p:sp>
        <p:nvSpPr>
          <p:cNvPr id="5" name="Rectangle 4"/>
          <p:cNvSpPr/>
          <p:nvPr/>
        </p:nvSpPr>
        <p:spPr>
          <a:xfrm>
            <a:off x="859674" y="1524000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Mash </a:t>
            </a:r>
            <a:r>
              <a:rPr lang="en-US" dirty="0" err="1"/>
              <a:t>Tun</a:t>
            </a:r>
            <a:endParaRPr lang="en-US" dirty="0"/>
          </a:p>
        </p:txBody>
      </p:sp>
      <p:cxnSp>
        <p:nvCxnSpPr>
          <p:cNvPr id="21" name="Elbow Connector 20"/>
          <p:cNvCxnSpPr>
            <a:stCxn id="5" idx="2"/>
            <a:endCxn id="19" idx="2"/>
          </p:cNvCxnSpPr>
          <p:nvPr/>
        </p:nvCxnSpPr>
        <p:spPr>
          <a:xfrm rot="16200000" flipH="1">
            <a:off x="781490" y="3469083"/>
            <a:ext cx="2308727" cy="116175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878769" y="290410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1384816" y="289559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642567" y="4712588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Kettle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49844" y="3802524"/>
            <a:ext cx="85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Gravity</a:t>
            </a:r>
          </a:p>
        </p:txBody>
      </p:sp>
      <p:sp>
        <p:nvSpPr>
          <p:cNvPr id="26" name="Oval 25"/>
          <p:cNvSpPr/>
          <p:nvPr/>
        </p:nvSpPr>
        <p:spPr>
          <a:xfrm>
            <a:off x="1162055" y="439883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2" name="Oval 11"/>
          <p:cNvSpPr/>
          <p:nvPr/>
        </p:nvSpPr>
        <p:spPr>
          <a:xfrm>
            <a:off x="6210486" y="463628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3" name="Oval 12"/>
          <p:cNvSpPr/>
          <p:nvPr/>
        </p:nvSpPr>
        <p:spPr>
          <a:xfrm>
            <a:off x="6197048" y="502441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543473"/>
              </p:ext>
            </p:extLst>
          </p:nvPr>
        </p:nvGraphicFramePr>
        <p:xfrm>
          <a:off x="4495800" y="1272539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Oval 14"/>
          <p:cNvSpPr/>
          <p:nvPr/>
        </p:nvSpPr>
        <p:spPr>
          <a:xfrm>
            <a:off x="5804325" y="48578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6" name="Oval 15"/>
          <p:cNvSpPr/>
          <p:nvPr/>
        </p:nvSpPr>
        <p:spPr>
          <a:xfrm>
            <a:off x="1162056" y="343493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10047" y="4857866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sp>
        <p:nvSpPr>
          <p:cNvPr id="18" name="Oval 17"/>
          <p:cNvSpPr/>
          <p:nvPr/>
        </p:nvSpPr>
        <p:spPr>
          <a:xfrm>
            <a:off x="4309716" y="502871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" name="Oval 18"/>
          <p:cNvSpPr/>
          <p:nvPr/>
        </p:nvSpPr>
        <p:spPr>
          <a:xfrm>
            <a:off x="2516733" y="50102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0" name="Oval 19"/>
          <p:cNvSpPr/>
          <p:nvPr/>
        </p:nvSpPr>
        <p:spPr>
          <a:xfrm>
            <a:off x="2500889" y="460439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2" name="Oval 21"/>
          <p:cNvSpPr/>
          <p:nvPr/>
        </p:nvSpPr>
        <p:spPr>
          <a:xfrm>
            <a:off x="4309716" y="461442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3" name="Oval 22"/>
          <p:cNvSpPr/>
          <p:nvPr/>
        </p:nvSpPr>
        <p:spPr>
          <a:xfrm>
            <a:off x="3836173" y="460439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cxnSp>
        <p:nvCxnSpPr>
          <p:cNvPr id="7" name="Elbow Connector 6"/>
          <p:cNvCxnSpPr>
            <a:stCxn id="18" idx="6"/>
            <a:endCxn id="15" idx="2"/>
          </p:cNvCxnSpPr>
          <p:nvPr/>
        </p:nvCxnSpPr>
        <p:spPr>
          <a:xfrm flipV="1">
            <a:off x="4755235" y="5051927"/>
            <a:ext cx="1049090" cy="17084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057020" y="513734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6590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Sparge</a:t>
            </a:r>
            <a:r>
              <a:rPr lang="en-US" dirty="0"/>
              <a:t> Water to 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HLT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19738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2407454" y="3143219"/>
            <a:ext cx="802503" cy="242206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5319407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3526424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3510580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45" idx="0"/>
          </p:cNvCxnSpPr>
          <p:nvPr/>
        </p:nvCxnSpPr>
        <p:spPr>
          <a:xfrm flipV="1">
            <a:off x="4781739" y="2600174"/>
            <a:ext cx="2970953" cy="2155330"/>
          </a:xfrm>
          <a:prstGeom prst="bentConnector4">
            <a:avLst>
              <a:gd name="adj1" fmla="val 76157"/>
              <a:gd name="adj2" fmla="val 110606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5319407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845864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257392" y="2600174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7520947" y="20574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7" name="Oval 36"/>
          <p:cNvSpPr/>
          <p:nvPr/>
        </p:nvSpPr>
        <p:spPr>
          <a:xfrm>
            <a:off x="2286000" y="473681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8" name="Oval 37"/>
          <p:cNvSpPr/>
          <p:nvPr/>
        </p:nvSpPr>
        <p:spPr>
          <a:xfrm>
            <a:off x="6553200" y="4758725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65880"/>
              </p:ext>
            </p:extLst>
          </p:nvPr>
        </p:nvGraphicFramePr>
        <p:xfrm>
          <a:off x="2568417" y="1352301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198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Vorlauf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2373" y="2581401"/>
            <a:ext cx="99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Mash </a:t>
            </a:r>
            <a:r>
              <a:rPr lang="en-US" dirty="0" err="1"/>
              <a:t>Tun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189706" y="4603104"/>
            <a:ext cx="762001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Pump</a:t>
            </a:r>
          </a:p>
        </p:txBody>
      </p:sp>
      <p:cxnSp>
        <p:nvCxnSpPr>
          <p:cNvPr id="21" name="Elbow Connector 20"/>
          <p:cNvCxnSpPr>
            <a:stCxn id="5" idx="2"/>
            <a:endCxn id="19" idx="1"/>
          </p:cNvCxnSpPr>
          <p:nvPr/>
        </p:nvCxnSpPr>
        <p:spPr>
          <a:xfrm rot="16200000" flipH="1">
            <a:off x="1992438" y="3558235"/>
            <a:ext cx="802503" cy="1592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121468" y="3961507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/>
          <p:cNvSpPr/>
          <p:nvPr/>
        </p:nvSpPr>
        <p:spPr>
          <a:xfrm>
            <a:off x="1118840" y="4370603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6" name="Oval 45"/>
          <p:cNvSpPr/>
          <p:nvPr/>
        </p:nvSpPr>
        <p:spPr>
          <a:xfrm>
            <a:off x="4489375" y="4773948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2696392" y="4755504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2680548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3" name="Elbow Connector 52"/>
          <p:cNvCxnSpPr>
            <a:stCxn id="19" idx="3"/>
            <a:endCxn id="5" idx="0"/>
          </p:cNvCxnSpPr>
          <p:nvPr/>
        </p:nvCxnSpPr>
        <p:spPr>
          <a:xfrm flipH="1" flipV="1">
            <a:off x="1597673" y="2581401"/>
            <a:ext cx="2354034" cy="2174103"/>
          </a:xfrm>
          <a:prstGeom prst="bentConnector4">
            <a:avLst>
              <a:gd name="adj1" fmla="val -9711"/>
              <a:gd name="adj2" fmla="val 110515"/>
            </a:avLst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489375" y="4359666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015832" y="4349629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1627515" y="3953000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7" name="Oval 36"/>
          <p:cNvSpPr/>
          <p:nvPr/>
        </p:nvSpPr>
        <p:spPr>
          <a:xfrm>
            <a:off x="1404755" y="202286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1" name="Oval 30"/>
          <p:cNvSpPr/>
          <p:nvPr/>
        </p:nvSpPr>
        <p:spPr>
          <a:xfrm>
            <a:off x="1697489" y="4693285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2" name="Oval 31"/>
          <p:cNvSpPr/>
          <p:nvPr/>
        </p:nvSpPr>
        <p:spPr>
          <a:xfrm>
            <a:off x="3781107" y="2581401"/>
            <a:ext cx="445519" cy="388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26548"/>
              </p:ext>
            </p:extLst>
          </p:nvPr>
        </p:nvGraphicFramePr>
        <p:xfrm>
          <a:off x="4800600" y="1952501"/>
          <a:ext cx="398273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½” NPT Male x</a:t>
                      </a:r>
                      <a:r>
                        <a:rPr lang="en-US" sz="1200" baseline="0" dirty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Female </a:t>
                      </a:r>
                      <a:r>
                        <a:rPr lang="en-US" sz="1200" baseline="0"/>
                        <a:t>Disconnect</a:t>
                      </a:r>
                      <a:r>
                        <a:rPr lang="en-US" sz="1200"/>
                        <a:t> x</a:t>
                      </a:r>
                      <a:r>
                        <a:rPr lang="en-US" sz="1200" baseline="0"/>
                        <a:t> ½” Hose Barb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Male Hose Barb x</a:t>
                      </a:r>
                      <a:r>
                        <a:rPr lang="en-US" sz="1200" baseline="0"/>
                        <a:t> 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Female x</a:t>
                      </a:r>
                      <a:r>
                        <a:rPr lang="en-US" sz="1200" baseline="0" dirty="0"/>
                        <a:t> Female Disconnect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½” Ball Valve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Silicone Tubing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½” NPT Male x Female Disconnect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51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1302</Words>
  <Application>Microsoft Office PowerPoint</Application>
  <PresentationFormat>On-screen Show (4:3)</PresentationFormat>
  <Paragraphs>678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Brew House (General)</vt:lpstr>
      <vt:lpstr>Pre-Heat Mash Tun / Add Strike Water</vt:lpstr>
      <vt:lpstr>Mash In (Add Grain)</vt:lpstr>
      <vt:lpstr>Heat Sparge Water to HLT</vt:lpstr>
      <vt:lpstr>Add 1st Sparge Water to Mash Tun</vt:lpstr>
      <vt:lpstr>1st Vorlauf</vt:lpstr>
      <vt:lpstr>1st Drain to Kettle</vt:lpstr>
      <vt:lpstr>Add 2nd Sparge Water to Mash Tun</vt:lpstr>
      <vt:lpstr>2nd Vorlauf</vt:lpstr>
      <vt:lpstr>2nd Drain to Kettle</vt:lpstr>
      <vt:lpstr>Boil</vt:lpstr>
      <vt:lpstr>Whirlpool / Recirculate</vt:lpstr>
      <vt:lpstr>Initial Chilling Wort &amp; heating wash water</vt:lpstr>
      <vt:lpstr>Final Chilling Wort &amp; heating wash water</vt:lpstr>
      <vt:lpstr>Rack to Fermenter</vt:lpstr>
      <vt:lpstr>CIP Pump</vt:lpstr>
      <vt:lpstr>CIP Mash Tun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2018-01-12T02:44:54Z</dcterms:created>
  <dcterms:modified xsi:type="dcterms:W3CDTF">2018-01-12T02:45:34Z</dcterms:modified>
  <cp:contentStatus/>
</cp:coreProperties>
</file>